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Lato"/>
      <p:regular r:id="rId30"/>
      <p:bold r:id="rId31"/>
      <p:italic r:id="rId32"/>
      <p:boldItalic r:id="rId33"/>
    </p:embeddedFont>
    <p:embeddedFont>
      <p:font typeface="Lato Light"/>
      <p:regular r:id="rId34"/>
      <p:bold r:id="rId35"/>
      <p:italic r:id="rId36"/>
      <p:boldItalic r:id="rId37"/>
    </p:embeddedFont>
    <p:embeddedFont>
      <p:font typeface="Lato Black"/>
      <p:bold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48">
          <p15:clr>
            <a:srgbClr val="A4A3A4"/>
          </p15:clr>
        </p15:guide>
        <p15:guide id="2" pos="29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48" orient="horz"/>
        <p:guide pos="29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LatoLight-bold.fntdata"/><Relationship Id="rId12" Type="http://schemas.openxmlformats.org/officeDocument/2006/relationships/slide" Target="slides/slide7.xml"/><Relationship Id="rId34" Type="http://schemas.openxmlformats.org/officeDocument/2006/relationships/font" Target="fonts/LatoLight-regular.fntdata"/><Relationship Id="rId15" Type="http://schemas.openxmlformats.org/officeDocument/2006/relationships/slide" Target="slides/slide10.xml"/><Relationship Id="rId37" Type="http://schemas.openxmlformats.org/officeDocument/2006/relationships/font" Target="fonts/Lat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LatoLight-italic.fntdata"/><Relationship Id="rId17" Type="http://schemas.openxmlformats.org/officeDocument/2006/relationships/slide" Target="slides/slide12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Blac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0a75b158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0a75b158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0ae9efaf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0ae9efaf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0ae9efaf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0ae9efaf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ae9efaf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0ae9efaf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0ae9efaf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0ae9efaf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0ae9efaf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0ae9efaf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0ae9efaf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0ae9efaf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0ae9efaf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0ae9efaf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ae9efaf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ae9efaf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0ae9efaf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0ae9efaf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0ae9efaf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0ae9efaf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0a75b15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0a75b15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ae9efaf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0ae9efaf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0ae9efaf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0ae9efaf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0ae9efaf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0ae9efaf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0ae9efaf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0ae9efaf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0ae9efaf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0ae9efaf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0a75b15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0a75b15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0ae9efa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0ae9efa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0ae9efa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0ae9efa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0ae9efa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0ae9efa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0ae9efaf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0ae9efaf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0ae9efaf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0ae9efa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0ae9efaf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0ae9efaf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24048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47050" y="17898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Eccezioni Fantastiche e come gestirle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39400" l="358" r="0" t="2409"/>
          <a:stretch/>
        </p:blipFill>
        <p:spPr>
          <a:xfrm>
            <a:off x="1395400" y="1911500"/>
            <a:ext cx="6353200" cy="10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69850" y="152350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Anatomia di un’Eccezione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39400" l="358" r="0" t="2409"/>
          <a:stretch/>
        </p:blipFill>
        <p:spPr>
          <a:xfrm>
            <a:off x="1395400" y="1911500"/>
            <a:ext cx="6353200" cy="10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169850" y="152350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Anatomia di un’Eccezione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208925" y="1110675"/>
            <a:ext cx="14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nome del file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2" name="Google Shape;162;p23"/>
          <p:cNvSpPr/>
          <p:nvPr/>
        </p:nvSpPr>
        <p:spPr>
          <a:xfrm rot="-5400000">
            <a:off x="2599650" y="1739325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3761150" y="1130700"/>
            <a:ext cx="14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riga di codice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4" name="Google Shape;164;p23"/>
          <p:cNvSpPr/>
          <p:nvPr/>
        </p:nvSpPr>
        <p:spPr>
          <a:xfrm rot="-5400000">
            <a:off x="4151875" y="1759350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 rot="10800000">
            <a:off x="1259250" y="2421900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169850" y="2301750"/>
            <a:ext cx="14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istruzione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7" name="Google Shape;167;p23"/>
          <p:cNvSpPr/>
          <p:nvPr/>
        </p:nvSpPr>
        <p:spPr>
          <a:xfrm rot="5400000">
            <a:off x="2011375" y="3067250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000425" y="3398225"/>
            <a:ext cx="6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tipo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9" name="Google Shape;169;p23"/>
          <p:cNvSpPr/>
          <p:nvPr/>
        </p:nvSpPr>
        <p:spPr>
          <a:xfrm rot="5400000">
            <a:off x="4279050" y="3067250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3923250" y="3398225"/>
            <a:ext cx="129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descrizione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56800" y="217450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Bug annidati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47400" y="1066000"/>
            <a:ext cx="7109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it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division(a,b):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it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a/b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division(</a:t>
            </a:r>
            <a:r>
              <a:rPr lang="it" sz="2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it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t" sz="2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it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2646150" y="1748625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3269250" y="1628463"/>
            <a:ext cx="15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Eccezione!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69850" y="152350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Bug annidati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26627" l="556" r="0" t="0"/>
          <a:stretch/>
        </p:blipFill>
        <p:spPr>
          <a:xfrm>
            <a:off x="1423324" y="1445550"/>
            <a:ext cx="5918900" cy="18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06624" cy="47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4673825" y="184925"/>
            <a:ext cx="41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Bug ancora più annidati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1604450" y="1783075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2227550" y="1662913"/>
            <a:ext cx="15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Eccezione!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69850" y="152350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Bug ancora più annidati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450" y="1099549"/>
            <a:ext cx="6203874" cy="29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0" y="24810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-47050" y="18660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Eccezioni Fantastiche e come gestirle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209300" y="143050"/>
            <a:ext cx="41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Errore di sintassi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25" y="1361275"/>
            <a:ext cx="6595526" cy="25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209300" y="602350"/>
            <a:ext cx="63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c’è un errore nella sintassi del nostro codice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09300" y="143050"/>
            <a:ext cx="41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Errore nei nomi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09300" y="602350"/>
            <a:ext cx="784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proviamo ad utilizzare nomi di variabili, funzioni o classi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 non sono state definite nel codice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25" y="1522651"/>
            <a:ext cx="8329624" cy="20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209300" y="143050"/>
            <a:ext cx="41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Errore nelle operazioni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09300" y="602350"/>
            <a:ext cx="78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proviamo ad eseguire operazioni tra tipi non compatibili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25" y="1421925"/>
            <a:ext cx="7185600" cy="15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449625" y="4748600"/>
            <a:ext cx="26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79900" y="440675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Le Eccezioni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79900" y="1159025"/>
            <a:ext cx="7109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Sono degli </a:t>
            </a:r>
            <a:r>
              <a:rPr b="1"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eventi </a:t>
            </a: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che Python scatena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se si verificano degli </a:t>
            </a:r>
            <a:r>
              <a:rPr b="1"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errori nel codice</a:t>
            </a:r>
            <a:endParaRPr b="1"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che causano l’interruzione del programma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209300" y="143050"/>
            <a:ext cx="59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Errore di conversione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209300" y="672100"/>
            <a:ext cx="784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proviamo a convertire da un tipo ad un altro tipo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maniera errata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25" y="1578000"/>
            <a:ext cx="6953076" cy="12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209300" y="143050"/>
            <a:ext cx="59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Indice al di fuori del range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209300" y="602350"/>
            <a:ext cx="784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utilizziamo un indice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 eccede il numero di elementi nella collezione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25" y="1528013"/>
            <a:ext cx="6674050" cy="20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209300" y="143050"/>
            <a:ext cx="59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 mancante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209300" y="672100"/>
            <a:ext cx="78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utilizziamo una chiave che non esiste in un dizionario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4">
            <a:alphaModFix/>
          </a:blip>
          <a:srcRect b="0" l="259" r="0" t="0"/>
          <a:stretch/>
        </p:blipFill>
        <p:spPr>
          <a:xfrm>
            <a:off x="302300" y="1321350"/>
            <a:ext cx="6961849" cy="20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209300" y="143050"/>
            <a:ext cx="59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Parametri mancanti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209300" y="672100"/>
            <a:ext cx="78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verifica quando invochiamo una funzione dimenticando dei parametri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00" y="1380325"/>
            <a:ext cx="6794649" cy="17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/>
          <p:nvPr/>
        </p:nvSpPr>
        <p:spPr>
          <a:xfrm>
            <a:off x="-7350" y="4747575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Principali tipi di 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209300" y="231400"/>
            <a:ext cx="701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Come gestire queste (e altre) Eccezioni?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240800" y="1086025"/>
            <a:ext cx="701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Utilizzando il costrutto:</a:t>
            </a:r>
            <a:endParaRPr b="1" sz="2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262975" y="1742625"/>
            <a:ext cx="70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Try/Except</a:t>
            </a:r>
            <a:endParaRPr sz="320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549525" y="220800"/>
            <a:ext cx="7200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Errori nel codice = BUG</a:t>
            </a:r>
            <a:endParaRPr sz="31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00" y="948400"/>
            <a:ext cx="4086850" cy="3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449625" y="4748600"/>
            <a:ext cx="26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420275" y="129675"/>
            <a:ext cx="7200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il Primo Bug</a:t>
            </a:r>
            <a:endParaRPr sz="31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449625" y="4748600"/>
            <a:ext cx="26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" y="300"/>
            <a:ext cx="5712111" cy="47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367275" y="16075"/>
            <a:ext cx="720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Interruzione imprevista = CRASH</a:t>
            </a:r>
            <a:endParaRPr sz="25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449625" y="4748600"/>
            <a:ext cx="26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25" y="565225"/>
            <a:ext cx="4807753" cy="4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0262" l="0" r="5988" t="579"/>
          <a:stretch/>
        </p:blipFill>
        <p:spPr>
          <a:xfrm>
            <a:off x="-7350" y="0"/>
            <a:ext cx="91587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62000" y="448150"/>
            <a:ext cx="3943800" cy="14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449625" y="4748600"/>
            <a:ext cx="26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62000" y="921550"/>
            <a:ext cx="394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5 Giugno 1996, l’Ariane 5 è esploso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39 secondi dopo il lancio a causa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dell’errore di un’unica variabile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62000" y="448150"/>
            <a:ext cx="387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Peggior Bug della Storia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0262" l="0" r="5988" t="579"/>
          <a:stretch/>
        </p:blipFill>
        <p:spPr>
          <a:xfrm>
            <a:off x="-7350" y="0"/>
            <a:ext cx="91587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262000" y="448150"/>
            <a:ext cx="3943800" cy="14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6449625" y="4748600"/>
            <a:ext cx="26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alle Eccezioni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62000" y="921550"/>
            <a:ext cx="394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5 Giugno 1996, l’Ariane 5 è esploso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39 secondi dopo il lancio a causa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dell’errore di un’unica variabile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62000" y="448150"/>
            <a:ext cx="387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Peggior Bug della Storia</a:t>
            </a:r>
            <a:endParaRPr b="1"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85350" y="2073725"/>
            <a:ext cx="519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Questo singolo errore è costato</a:t>
            </a:r>
            <a:endParaRPr b="1" sz="22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oltre 370 milioni di dollari</a:t>
            </a:r>
            <a:endParaRPr b="1" sz="22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0" y="24048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-47050" y="17898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Eccezioni Fantastiche e come gestirle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6449625" y="4748600"/>
            <a:ext cx="26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Anatomia di un’Eccezione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56800" y="217450"/>
            <a:ext cx="7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Scateniamo un’Eccezione</a:t>
            </a:r>
            <a:endParaRPr sz="28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79925" y="1917050"/>
            <a:ext cx="71097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</a:t>
            </a:r>
            <a:r>
              <a:rPr lang="it" sz="2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 sz="2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</a:t>
            </a:r>
            <a:r>
              <a:rPr lang="it" sz="28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2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 = a/</a:t>
            </a:r>
            <a:r>
              <a:rPr lang="it" sz="2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sz="3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56800" y="769825"/>
            <a:ext cx="710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Se proviamo a dividere un numero per zero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Python scatenerà un’eccezione di tipo ZeroDivisionError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2050875" y="3134475"/>
            <a:ext cx="585900" cy="190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2613525" y="2966963"/>
            <a:ext cx="156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Eccezione!</a:t>
            </a:r>
            <a:endParaRPr sz="1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